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6" r:id="rId1"/>
  </p:sldMasterIdLst>
  <p:notesMasterIdLst>
    <p:notesMasterId r:id="rId14"/>
  </p:notesMasterIdLst>
  <p:sldIdLst>
    <p:sldId id="262" r:id="rId2"/>
    <p:sldId id="269" r:id="rId3"/>
    <p:sldId id="263" r:id="rId4"/>
    <p:sldId id="264" r:id="rId5"/>
    <p:sldId id="270" r:id="rId6"/>
    <p:sldId id="266" r:id="rId7"/>
    <p:sldId id="268" r:id="rId8"/>
    <p:sldId id="271" r:id="rId9"/>
    <p:sldId id="267" r:id="rId10"/>
    <p:sldId id="265" r:id="rId11"/>
    <p:sldId id="272" r:id="rId12"/>
    <p:sldId id="273" r:id="rId13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96B88301-254A-4281-9688-9FA43EC55527}">
          <p14:sldIdLst>
            <p14:sldId id="262"/>
            <p14:sldId id="269"/>
            <p14:sldId id="263"/>
          </p14:sldIdLst>
        </p14:section>
        <p14:section name="Maschine wahr" id="{FD158A04-8E8E-4EAB-AE19-F8E6BCB47CFA}">
          <p14:sldIdLst>
            <p14:sldId id="264"/>
            <p14:sldId id="270"/>
            <p14:sldId id="266"/>
          </p14:sldIdLst>
        </p14:section>
        <p14:section name="Mensch richtig" id="{3B435B86-20CA-4B8B-9ED3-E3A0C5125E44}">
          <p14:sldIdLst>
            <p14:sldId id="268"/>
            <p14:sldId id="271"/>
            <p14:sldId id="267"/>
          </p14:sldIdLst>
        </p14:section>
        <p14:section name="Linkliste" id="{6CBCE33A-08EA-4DCB-94DA-EECF72A6852C}">
          <p14:sldIdLst>
            <p14:sldId id="265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BFB2"/>
    <a:srgbClr val="FCEA10"/>
    <a:srgbClr val="FF5050"/>
    <a:srgbClr val="1F3461"/>
    <a:srgbClr val="2644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36" autoAdjust="0"/>
    <p:restoredTop sz="94670"/>
  </p:normalViewPr>
  <p:slideViewPr>
    <p:cSldViewPr snapToGrid="0" snapToObjects="1">
      <p:cViewPr varScale="1">
        <p:scale>
          <a:sx n="57" d="100"/>
          <a:sy n="57" d="100"/>
        </p:scale>
        <p:origin x="90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hape 3">
            <a:extLst>
              <a:ext uri="{FF2B5EF4-FFF2-40B4-BE49-F238E27FC236}">
                <a16:creationId xmlns:a16="http://schemas.microsoft.com/office/drawing/2014/main" id="{4FFE7E1E-C87A-459F-ADE0-D936F7DB03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Shape 4">
            <a:extLst>
              <a:ext uri="{FF2B5EF4-FFF2-40B4-BE49-F238E27FC236}">
                <a16:creationId xmlns:a16="http://schemas.microsoft.com/office/drawing/2014/main" id="{91A9B2B2-A2FD-46D0-9B6C-83562290ECE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9920D4-4A39-400B-AC49-26CDA741E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FECA6-5162-4919-A06C-91229F9BEE7C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391973-E4DC-42DF-9CBE-29CE9412C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EEB5F6-EC11-4D3D-B340-D3F4856C6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76E23-B1E5-4137-9E43-ED6A40C0ACC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5820563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121A3350-1319-4447-90F4-76272E0AB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AA68-6758-463B-AE0B-536F0C4BF9ED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B2046C86-8882-4CC7-8958-0C935DC37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8E88CAD5-46A6-4FA9-B49E-4249FE62F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F67F0-DCA8-43C6-A052-24181356ED3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2347087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F2544E99-7722-4B23-A15B-DAEB510F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F7222-B746-4CB5-B791-C8EBB8BDDFF8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A3517105-839C-4F39-B268-2CC777E54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CBB28CDA-2C85-43CD-B305-13D506C9A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90DE5-7338-41D7-84FB-7D8BC8FA42A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1794487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646C9460-4372-4824-9DBD-9147D7FB0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6EB48-ACD4-4E7D-B94D-A221B035957E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9E3FA245-F0AF-4C0E-AB68-2F3D49501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B23B22F-1545-4CE9-A3F0-85FCC6E9F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D0ADD-AE93-49D6-837A-AE16727EF86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6850400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DB977EB3-3883-4ED8-9CA4-84B91D5B3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1787D-A098-4A4D-8CA3-EA1C09110914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6F110F60-1493-462E-AC9E-7E29ACEE5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65C44ED-F81E-4AAF-B35F-C8B453DFC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81C76-004A-4ED9-ADD4-5A9C2D21F54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9659800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6C7BF2-E92F-42FC-B800-366DB779F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1C719-C44E-4210-B6EF-0B07102C3DCC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7747C1-FD40-468A-ABB1-B78AD5F74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13A78D-C854-4AF7-9840-08A688FB7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9153-3A15-447D-B071-08428B1A89F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5809078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5572B8-9134-4871-A08C-61367FE9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C22ED-5E59-454C-95C4-49D5FC785A43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06271D-E39C-4A85-8905-1D3C25F22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6A05DB-5CE9-4814-A814-3D7239AF1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85B3A-59C2-492D-B85C-242EA0CFF59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6765195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CA56A1-6049-4975-A33C-3EE597E4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CDB4E-8C06-42C1-AEBF-C5EC67600065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DD8AF9-6672-446B-B710-2DEA5F8F6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434316-8705-4E34-95B2-C5C52E9BB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7A47C-C62E-4272-9372-88E681A43CE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8706490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793D9F-E80A-4E9D-A55E-20E0DB803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98055-7113-4C36-ABE1-1D75FEB6AB37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D03475-184D-4387-889F-60908FE69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283D82-6B0D-44BC-BE26-67F64AD75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5D3F2-4FAD-459C-99FA-0100CBF7D6E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9636052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0D9FB50-D9A4-4928-B048-55079C71F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E6FA-3ACC-44A8-AA32-27629BE9D3C8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8EBFC88-C948-4E0C-9291-5BD94F6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DAD0569-0E89-44BE-B9E1-7676094D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B1EA-AD44-4099-BEB1-7909EFBD4C8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8969410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5400" b="1">
                <a:solidFill>
                  <a:srgbClr val="8BBFB2"/>
                </a:solidFill>
              </a:defRPr>
            </a:lvl1pPr>
          </a:lstStyle>
          <a:p>
            <a:r>
              <a:rPr lang="de-DE" dirty="0"/>
              <a:t>Wer war hier kreativ?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0D9FB50-D9A4-4928-B048-55079C71F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E6FA-3ACC-44A8-AA32-27629BE9D3C8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8EBFC88-C948-4E0C-9291-5BD94F6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DAD0569-0E89-44BE-B9E1-7676094D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B1EA-AD44-4099-BEB1-7909EFBD4C8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74B87E-AFB9-414B-A15B-08A379DD75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70078"/>
            <a:ext cx="10517188" cy="31511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Bild oder Video einfügen</a:t>
            </a:r>
          </a:p>
        </p:txBody>
      </p:sp>
    </p:spTree>
    <p:extLst>
      <p:ext uri="{BB962C8B-B14F-4D97-AF65-F5344CB8AC3E}">
        <p14:creationId xmlns:p14="http://schemas.microsoft.com/office/powerpoint/2010/main" val="232448923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5400" b="1">
                <a:solidFill>
                  <a:srgbClr val="8BBFB2"/>
                </a:solidFill>
              </a:defRPr>
            </a:lvl1pPr>
          </a:lstStyle>
          <a:p>
            <a:r>
              <a:rPr lang="de-DE" dirty="0"/>
              <a:t>Wer war hier kreativ?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0D9FB50-D9A4-4928-B048-55079C71F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E6FA-3ACC-44A8-AA32-27629BE9D3C8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8EBFC88-C948-4E0C-9291-5BD94F6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DAD0569-0E89-44BE-B9E1-7676094D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B1EA-AD44-4099-BEB1-7909EFBD4C8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74B87E-AFB9-414B-A15B-08A379DD75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70078"/>
            <a:ext cx="10517188" cy="31511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Bild oder Video einfügen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Maschine wahr</a:t>
            </a:r>
          </a:p>
        </p:txBody>
      </p:sp>
    </p:spTree>
    <p:extLst>
      <p:ext uri="{BB962C8B-B14F-4D97-AF65-F5344CB8AC3E}">
        <p14:creationId xmlns:p14="http://schemas.microsoft.com/office/powerpoint/2010/main" val="268970144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5400" b="1">
                <a:solidFill>
                  <a:srgbClr val="8BBFB2"/>
                </a:solidFill>
              </a:defRPr>
            </a:lvl1pPr>
          </a:lstStyle>
          <a:p>
            <a:r>
              <a:rPr lang="de-DE" dirty="0"/>
              <a:t>Wer war hier kreativ?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0D9FB50-D9A4-4928-B048-55079C71F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E6FA-3ACC-44A8-AA32-27629BE9D3C8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8EBFC88-C948-4E0C-9291-5BD94F6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DAD0569-0E89-44BE-B9E1-7676094D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B1EA-AD44-4099-BEB1-7909EFBD4C8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6663224-8991-4C95-B27C-08E119398443}"/>
              </a:ext>
            </a:extLst>
          </p:cNvPr>
          <p:cNvSpPr/>
          <p:nvPr userDrawn="1"/>
        </p:nvSpPr>
        <p:spPr>
          <a:xfrm>
            <a:off x="838200" y="5200648"/>
            <a:ext cx="5181600" cy="976313"/>
          </a:xfrm>
          <a:prstGeom prst="rect">
            <a:avLst/>
          </a:prstGeom>
          <a:solidFill>
            <a:srgbClr val="FF5050"/>
          </a:solidFill>
          <a:effectLst>
            <a:glow rad="812800">
              <a:srgbClr val="FF505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Maschine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294B217-B1E6-4AA7-99BE-48C600093E45}"/>
              </a:ext>
            </a:extLst>
          </p:cNvPr>
          <p:cNvSpPr/>
          <p:nvPr userDrawn="1"/>
        </p:nvSpPr>
        <p:spPr>
          <a:xfrm>
            <a:off x="6172200" y="5200647"/>
            <a:ext cx="5181600" cy="976313"/>
          </a:xfrm>
          <a:prstGeom prst="rect">
            <a:avLst/>
          </a:prstGeom>
          <a:solidFill>
            <a:srgbClr val="8BBFB2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Mensch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74B87E-AFB9-414B-A15B-08A379DD75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70078"/>
            <a:ext cx="10517188" cy="31511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Bild oder Video einfügen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Maschine richtig</a:t>
            </a:r>
          </a:p>
        </p:txBody>
      </p:sp>
      <p:pic>
        <p:nvPicPr>
          <p:cNvPr id="16" name="Grafik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807EC89-F727-41C8-A39B-FE855B86FB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3100" y="6134099"/>
            <a:ext cx="8382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29933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5400" b="1">
                <a:solidFill>
                  <a:srgbClr val="8BBFB2"/>
                </a:solidFill>
              </a:defRPr>
            </a:lvl1pPr>
          </a:lstStyle>
          <a:p>
            <a:r>
              <a:rPr lang="de-DE" dirty="0"/>
              <a:t>Wer war hier kreativ?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0D9FB50-D9A4-4928-B048-55079C71F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E6FA-3ACC-44A8-AA32-27629BE9D3C8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8EBFC88-C948-4E0C-9291-5BD94F6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DAD0569-0E89-44BE-B9E1-7676094D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B1EA-AD44-4099-BEB1-7909EFBD4C8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6663224-8991-4C95-B27C-08E119398443}"/>
              </a:ext>
            </a:extLst>
          </p:cNvPr>
          <p:cNvSpPr/>
          <p:nvPr userDrawn="1"/>
        </p:nvSpPr>
        <p:spPr>
          <a:xfrm>
            <a:off x="838200" y="5200648"/>
            <a:ext cx="5181600" cy="976313"/>
          </a:xfrm>
          <a:prstGeom prst="rect">
            <a:avLst/>
          </a:prstGeom>
          <a:solidFill>
            <a:srgbClr val="FF5050">
              <a:alpha val="50000"/>
            </a:srgb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Maschine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294B217-B1E6-4AA7-99BE-48C600093E45}"/>
              </a:ext>
            </a:extLst>
          </p:cNvPr>
          <p:cNvSpPr/>
          <p:nvPr userDrawn="1"/>
        </p:nvSpPr>
        <p:spPr>
          <a:xfrm>
            <a:off x="6172200" y="5200647"/>
            <a:ext cx="5181600" cy="976313"/>
          </a:xfrm>
          <a:prstGeom prst="rect">
            <a:avLst/>
          </a:prstGeom>
          <a:solidFill>
            <a:srgbClr val="8BBFB2"/>
          </a:solidFill>
          <a:effectLst>
            <a:glow rad="495300">
              <a:srgbClr val="8BBFB2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Mensch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74B87E-AFB9-414B-A15B-08A379DD750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70078"/>
            <a:ext cx="10517188" cy="31511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Bild oder Video einfügen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Mensch richtig</a:t>
            </a:r>
          </a:p>
        </p:txBody>
      </p:sp>
      <p:pic>
        <p:nvPicPr>
          <p:cNvPr id="9" name="Grafik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E2FFCBE-CBAB-4882-AC34-CE925A670D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3100" y="6134099"/>
            <a:ext cx="8382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8377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B3F27DC2-DA1B-4213-B044-1FEFC5F0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29BCB-0076-402B-AD0D-4B0436EEFCDA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D51A9AD-D64B-4A0E-9A2A-6BC07C9EC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545DA609-EC6A-4DC8-8ECA-F262FCC50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6A7D3-DA22-4818-ABEC-0795D8D73A4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7966442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hyperlink" Target="https://www.kiki-labor.fau.de/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5F706D80-657C-4A9E-AFD0-5DD9AB155F7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40174FF3-BF49-46AA-88DE-84CAF0EDF36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Formatvorlagen des Textmasters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425F9B-5B36-4C8A-94D2-C0D4D372FE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93D4C0C-2652-4065-9662-795CDD64D7EC}" type="datetimeFigureOut">
              <a:rPr lang="de-DE"/>
              <a:pPr>
                <a:defRPr/>
              </a:pPr>
              <a:t>11.09.2023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B7F4E3-F0D7-4FBF-A35B-B8ED8598FC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7241BD-A2F4-4C5C-AD22-3A5C99198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AF49848-C5EF-404A-8817-CABB45457C9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3B371AD-342B-4809-8095-824284903890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890" y="6103368"/>
            <a:ext cx="1021080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CCFCF2-27D1-4662-8D9B-44754A8A380E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-66675" y="3763596"/>
            <a:ext cx="22987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18F3DF9-96E4-4E45-B96C-60F129010143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-1893550" y="3382691"/>
            <a:ext cx="435133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rgbClr val="8BBFB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Didaktik der Informatik &amp; Schulmuseum FAU Erlangen-Nürnberg, sowie Sonja Gagel (Design) für </a:t>
            </a:r>
            <a:r>
              <a:rPr kumimoji="0" lang="de-DE" altLang="de-DE" sz="1100" b="0" i="0" u="none" strike="noStrike" cap="none" normalizeH="0" baseline="0" dirty="0" err="1">
                <a:ln>
                  <a:noFill/>
                </a:ln>
                <a:solidFill>
                  <a:srgbClr val="8BBFB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KIKi</a:t>
            </a: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rgbClr val="8BBFB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rgbClr val="8BBFB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https://www.kiki-labor.fau.de/</a:t>
            </a: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rgbClr val="8BBFB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rgbClr val="8BBFB2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8" r:id="rId5"/>
    <p:sldLayoutId id="2147483691" r:id="rId6"/>
    <p:sldLayoutId id="2147483689" r:id="rId7"/>
    <p:sldLayoutId id="214748369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ai.com/dall-e-2" TargetMode="External"/><Relationship Id="rId7" Type="http://schemas.openxmlformats.org/officeDocument/2006/relationships/hyperlink" Target="https://www.youtube.com/playlist?list=PLv7BOfa4CxsHAMHQj0ScPXSbgBlLglRPo" TargetMode="External"/><Relationship Id="rId2" Type="http://schemas.openxmlformats.org/officeDocument/2006/relationships/hyperlink" Target="https://thispersondoesnotexis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X72YHyaTIUE" TargetMode="External"/><Relationship Id="rId5" Type="http://schemas.openxmlformats.org/officeDocument/2006/relationships/hyperlink" Target="https://www.youtube.com/watch?v=QiBM7-5hA6o" TargetMode="External"/><Relationship Id="rId4" Type="http://schemas.openxmlformats.org/officeDocument/2006/relationships/hyperlink" Target="https://www.youtube.com/watch?v=qv6UVOQ0F44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allpapersdsc.net/wp-content/uploads/2016/09/Junk-Food-Pictures.jpg%20oder%20pxhere.com/de/" TargetMode="External"/><Relationship Id="rId3" Type="http://schemas.openxmlformats.org/officeDocument/2006/relationships/hyperlink" Target="https://www.youtube.com/c/audiolibrary-channel" TargetMode="External"/><Relationship Id="rId7" Type="http://schemas.openxmlformats.org/officeDocument/2006/relationships/hyperlink" Target="https://webneel.com/daily/1-food-hyper-realistic-painting-tom-martin" TargetMode="External"/><Relationship Id="rId2" Type="http://schemas.openxmlformats.org/officeDocument/2006/relationships/hyperlink" Target="https://www.youtube.com/c/KingBoo9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XwmpmLVG7h0" TargetMode="External"/><Relationship Id="rId5" Type="http://schemas.openxmlformats.org/officeDocument/2006/relationships/hyperlink" Target="https://instrumentalfx.co/download-top-15-best-no-copyright-songs-ncs-2017/" TargetMode="External"/><Relationship Id="rId4" Type="http://schemas.openxmlformats.org/officeDocument/2006/relationships/hyperlink" Target="https://www.youtube.com/watch?v=ujr3OVgKK8Q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mage.jimcdn.com/app/cms/image/transf/dimension=1024x2048:format=jpg/path/s2047a22fa411eadc/image/i4bcb8a8185144d96/version/1483175995/image.jpg" TargetMode="External"/><Relationship Id="rId13" Type="http://schemas.openxmlformats.org/officeDocument/2006/relationships/hyperlink" Target="https://pixnio.com/de/menschen/frauen/frau-mode-portrait-glamour-auge-huebschesmaedchen-gesicht-attraktive" TargetMode="External"/><Relationship Id="rId3" Type="http://schemas.openxmlformats.org/officeDocument/2006/relationships/hyperlink" Target="https://fotografie.at/galerie/image/479030-m%C3%A4nnerportrait-hans-aus-indien/" TargetMode="External"/><Relationship Id="rId7" Type="http://schemas.openxmlformats.org/officeDocument/2006/relationships/hyperlink" Target="https://www.das-portrait.com/wp-content/uploads/2022/04/fotostudio-das-portraitfrankfurt-portraitfoto-slide-1.jpg" TargetMode="External"/><Relationship Id="rId12" Type="http://schemas.openxmlformats.org/officeDocument/2006/relationships/hyperlink" Target="https://pixnio.com/de/menschen/frauen/frau-glamour-portrait-madchen-frau-menschengesicht-schon-attraktiv" TargetMode="External"/><Relationship Id="rId2" Type="http://schemas.openxmlformats.org/officeDocument/2006/relationships/hyperlink" Target="https://www.sarahkastner.de/templates/yootheme/cache/Honey-Foto-90fae6d2.jpe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pload.wikimedia.org/wikipedia/commons/4/44/Portraitfoto_von_J%C3%B6rn_Ipsen.jpg" TargetMode="External"/><Relationship Id="rId11" Type="http://schemas.openxmlformats.org/officeDocument/2006/relationships/hyperlink" Target="https://pixnio.com/free-images/2017/03/22/2017-03-22-12-07-37.jpg" TargetMode="External"/><Relationship Id="rId5" Type="http://schemas.openxmlformats.org/officeDocument/2006/relationships/hyperlink" Target="https://upload.wikimedia.org/wikipedia/commons/1/1c/Peter_Moser_Portraitfoto_720.jpg" TargetMode="External"/><Relationship Id="rId10" Type="http://schemas.openxmlformats.org/officeDocument/2006/relationships/hyperlink" Target="https://www.publicdomainpictures.net/pictures/240000/nahled/woman-blue-eyes-portrait.jpg" TargetMode="External"/><Relationship Id="rId4" Type="http://schemas.openxmlformats.org/officeDocument/2006/relationships/hyperlink" Target="https://upload.wikimedia.org/wikipedia/commons/e/ee/Peter-siegele_2017_portraitfoto.jpg" TargetMode="External"/><Relationship Id="rId9" Type="http://schemas.openxmlformats.org/officeDocument/2006/relationships/hyperlink" Target="https://pixnio.com/free-images/2017/02/25/2017-02-25-07-04-03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3E3F0F1-5DCD-4B9D-92E6-3D2ED6BD74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8000" b="1" dirty="0" err="1">
                <a:solidFill>
                  <a:srgbClr val="8BBFB2"/>
                </a:solidFill>
              </a:rPr>
              <a:t>Künstler:in</a:t>
            </a:r>
            <a:r>
              <a:rPr lang="de-DE" sz="8000" b="1" dirty="0">
                <a:solidFill>
                  <a:srgbClr val="8BBFB2"/>
                </a:solidFill>
              </a:rPr>
              <a:t> unbekannt</a:t>
            </a:r>
          </a:p>
        </p:txBody>
      </p:sp>
    </p:spTree>
    <p:extLst>
      <p:ext uri="{BB962C8B-B14F-4D97-AF65-F5344CB8AC3E}">
        <p14:creationId xmlns:p14="http://schemas.microsoft.com/office/powerpoint/2010/main" val="2242706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99076DE-52CA-44E1-883C-6F6A66B0B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8BBFB2"/>
                </a:solidFill>
              </a:rPr>
              <a:t>Linkliste zu KI-Artefakten 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E463967-7EAA-4C1C-B166-7FCE4DB46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8BBFB2"/>
                </a:solidFill>
              </a:rPr>
              <a:t>Gesichtsportraits: </a:t>
            </a:r>
            <a:r>
              <a:rPr lang="de-DE" dirty="0">
                <a:solidFill>
                  <a:srgbClr val="8BBFB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https://thispersondoesnotexist.com/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>
                <a:solidFill>
                  <a:srgbClr val="8BBFB2"/>
                </a:solidFill>
              </a:rPr>
              <a:t>Essen, Tiere, Gegenstände: </a:t>
            </a:r>
            <a:r>
              <a:rPr lang="de-DE" dirty="0">
                <a:solidFill>
                  <a:srgbClr val="8BBFB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https://openai.com/dall-e-2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>
                <a:solidFill>
                  <a:srgbClr val="8BBFB2"/>
                </a:solidFill>
              </a:rPr>
              <a:t>KI spielt Super Mario: </a:t>
            </a:r>
            <a:r>
              <a:rPr lang="de-DE" dirty="0">
                <a:solidFill>
                  <a:srgbClr val="8BBFB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https://www.youtube.com/watch?v=qv6UVOQ0F44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>
                <a:solidFill>
                  <a:srgbClr val="8BBFB2"/>
                </a:solidFill>
              </a:rPr>
              <a:t>KI spielt Bach: </a:t>
            </a:r>
            <a:r>
              <a:rPr lang="de-DE" dirty="0">
                <a:solidFill>
                  <a:srgbClr val="8BBFB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https://www.youtube.com/watch?v=QiBM7-5hA6o</a:t>
            </a:r>
            <a:r>
              <a:rPr lang="de-DE" dirty="0">
                <a:solidFill>
                  <a:srgbClr val="8BBFB2"/>
                </a:solidFill>
              </a:rPr>
              <a:t> oder </a:t>
            </a:r>
            <a:r>
              <a:rPr lang="de-DE" dirty="0">
                <a:solidFill>
                  <a:srgbClr val="8BBFB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https://www.youtube.com/watch?v=X72YHyaTIUE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>
                <a:solidFill>
                  <a:srgbClr val="8BBFB2"/>
                </a:solidFill>
              </a:rPr>
              <a:t>Diverse Musikstücke: </a:t>
            </a:r>
            <a:r>
              <a:rPr lang="de-DE" dirty="0">
                <a:solidFill>
                  <a:srgbClr val="8BBFB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https://www.youtube.com/playlist?list=PLv7BOfa4CxsHAMHQj0ScPXSbgBlLglRPo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38479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4AF8C2-A098-41FF-99E5-243BE4C4F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8BBFB2"/>
                </a:solidFill>
              </a:rPr>
              <a:t>Linkliste zu menschlichen Erzeugnissen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F6CA95-60B0-4880-B160-2AC70D506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8BBFB2"/>
                </a:solidFill>
              </a:rPr>
              <a:t>Super Mario-Video: </a:t>
            </a:r>
            <a:r>
              <a:rPr lang="de-DE" dirty="0">
                <a:solidFill>
                  <a:srgbClr val="8BBFB2"/>
                </a:solidFill>
                <a:hlinkClick r:id="rId2"/>
              </a:rPr>
              <a:t>https://www.youtube.com/c/KingBoo97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 err="1">
                <a:solidFill>
                  <a:srgbClr val="8BBFB2"/>
                </a:solidFill>
              </a:rPr>
              <a:t>No</a:t>
            </a:r>
            <a:r>
              <a:rPr lang="de-DE" dirty="0">
                <a:solidFill>
                  <a:srgbClr val="8BBFB2"/>
                </a:solidFill>
              </a:rPr>
              <a:t> Copyright Naturaufnahmen Videos: </a:t>
            </a:r>
            <a:r>
              <a:rPr lang="de-DE" dirty="0">
                <a:solidFill>
                  <a:srgbClr val="8BBFB2"/>
                </a:solidFill>
                <a:hlinkClick r:id="rId3"/>
              </a:rPr>
              <a:t>https://www.youtube.com/c/audiolibrary-channel</a:t>
            </a:r>
            <a:r>
              <a:rPr lang="de-DE" dirty="0">
                <a:solidFill>
                  <a:srgbClr val="8BBFB2"/>
                </a:solidFill>
              </a:rPr>
              <a:t> </a:t>
            </a:r>
          </a:p>
          <a:p>
            <a:r>
              <a:rPr lang="de-DE" dirty="0">
                <a:solidFill>
                  <a:srgbClr val="8BBFB2"/>
                </a:solidFill>
              </a:rPr>
              <a:t>Animationsvideo: </a:t>
            </a:r>
            <a:r>
              <a:rPr lang="de-DE" dirty="0">
                <a:solidFill>
                  <a:srgbClr val="8BBFB2"/>
                </a:solidFill>
                <a:hlinkClick r:id="rId4"/>
              </a:rPr>
              <a:t>https://www.youtube.com/watch?v=ujr3OVgKK8Q</a:t>
            </a:r>
            <a:endParaRPr lang="de-DE" dirty="0">
              <a:solidFill>
                <a:srgbClr val="8BBFB2"/>
              </a:solidFill>
            </a:endParaRPr>
          </a:p>
          <a:p>
            <a:r>
              <a:rPr lang="en-US" dirty="0">
                <a:solidFill>
                  <a:srgbClr val="8BBFB2"/>
                </a:solidFill>
              </a:rPr>
              <a:t>No Copyright Songs: </a:t>
            </a:r>
            <a:r>
              <a:rPr lang="en-US" dirty="0">
                <a:solidFill>
                  <a:srgbClr val="8BBFB2"/>
                </a:solidFill>
                <a:hlinkClick r:id="rId5"/>
              </a:rPr>
              <a:t>https://instrumentalfx.co/download-top-15-best-no-copyright-songs-ncs-2017/</a:t>
            </a:r>
            <a:r>
              <a:rPr lang="en-US" dirty="0">
                <a:solidFill>
                  <a:srgbClr val="8BBFB2"/>
                </a:solidFill>
              </a:rPr>
              <a:t> </a:t>
            </a:r>
            <a:r>
              <a:rPr lang="en-US" dirty="0" err="1">
                <a:solidFill>
                  <a:srgbClr val="8BBFB2"/>
                </a:solidFill>
              </a:rPr>
              <a:t>oder</a:t>
            </a:r>
            <a:r>
              <a:rPr lang="en-US" dirty="0">
                <a:solidFill>
                  <a:srgbClr val="8BBFB2"/>
                </a:solidFill>
              </a:rPr>
              <a:t> </a:t>
            </a:r>
            <a:r>
              <a:rPr lang="en-US" dirty="0">
                <a:solidFill>
                  <a:srgbClr val="8BBFB2"/>
                </a:solidFill>
                <a:hlinkClick r:id="rId6"/>
              </a:rPr>
              <a:t>https://www.youtube.com/watch?v=XwmpmLVG7h0</a:t>
            </a:r>
            <a:r>
              <a:rPr lang="en-US" dirty="0">
                <a:solidFill>
                  <a:srgbClr val="8BBFB2"/>
                </a:solidFill>
              </a:rPr>
              <a:t> </a:t>
            </a:r>
          </a:p>
          <a:p>
            <a:r>
              <a:rPr lang="en-US" dirty="0" err="1">
                <a:solidFill>
                  <a:srgbClr val="8BBFB2"/>
                </a:solidFill>
              </a:rPr>
              <a:t>Nahrungsmittel</a:t>
            </a:r>
            <a:r>
              <a:rPr lang="en-US" dirty="0">
                <a:solidFill>
                  <a:srgbClr val="8BBFB2"/>
                </a:solidFill>
              </a:rPr>
              <a:t>: </a:t>
            </a:r>
            <a:r>
              <a:rPr lang="en-US" dirty="0">
                <a:solidFill>
                  <a:srgbClr val="8BBFB2"/>
                </a:solidFill>
                <a:hlinkClick r:id="rId7"/>
              </a:rPr>
              <a:t>https://webneel.com/daily/1-food-hyper-realistic-painting-tom-martin</a:t>
            </a:r>
            <a:r>
              <a:rPr lang="en-US" dirty="0">
                <a:solidFill>
                  <a:srgbClr val="8BBFB2"/>
                </a:solidFill>
              </a:rPr>
              <a:t> </a:t>
            </a:r>
            <a:r>
              <a:rPr lang="en-US" dirty="0" err="1">
                <a:solidFill>
                  <a:srgbClr val="8BBFB2"/>
                </a:solidFill>
              </a:rPr>
              <a:t>oder</a:t>
            </a:r>
            <a:r>
              <a:rPr lang="en-US" dirty="0">
                <a:solidFill>
                  <a:srgbClr val="8BBFB2"/>
                </a:solidFill>
              </a:rPr>
              <a:t> </a:t>
            </a:r>
            <a:r>
              <a:rPr lang="en-US" dirty="0">
                <a:solidFill>
                  <a:srgbClr val="8BBFB2"/>
                </a:solidFill>
                <a:hlinkClick r:id="rId8"/>
              </a:rPr>
              <a:t>http://wallpapersdsc.net/wp-content/uploads/2016/09/Junk-Food-Pictures.jpg </a:t>
            </a:r>
            <a:r>
              <a:rPr lang="en-US" dirty="0" err="1">
                <a:solidFill>
                  <a:srgbClr val="8BBFB2"/>
                </a:solidFill>
                <a:hlinkClick r:id="rId8"/>
              </a:rPr>
              <a:t>oder</a:t>
            </a:r>
            <a:r>
              <a:rPr lang="en-US" dirty="0">
                <a:solidFill>
                  <a:srgbClr val="8BBFB2"/>
                </a:solidFill>
                <a:hlinkClick r:id="rId8"/>
              </a:rPr>
              <a:t> pxhere.com/de/</a:t>
            </a:r>
            <a:r>
              <a:rPr lang="en-US" dirty="0">
                <a:solidFill>
                  <a:srgbClr val="8BBFB2"/>
                </a:solidFill>
              </a:rPr>
              <a:t>  (Creative Commons)</a:t>
            </a:r>
          </a:p>
        </p:txBody>
      </p:sp>
    </p:spTree>
    <p:extLst>
      <p:ext uri="{BB962C8B-B14F-4D97-AF65-F5344CB8AC3E}">
        <p14:creationId xmlns:p14="http://schemas.microsoft.com/office/powerpoint/2010/main" val="2798999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4AF8C2-A098-41FF-99E5-243BE4C4F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8BBFB2"/>
                </a:solidFill>
              </a:rPr>
              <a:t>Linkliste zu menschlichen Erzeugnissen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F6CA95-60B0-4880-B160-2AC70D506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8BBFB2"/>
                </a:solidFill>
              </a:rPr>
              <a:t>Diverse Portraitfotos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2"/>
              </a:rPr>
              <a:t>https://www.sarahkastner.de/templates/yootheme/cache/Honey-Foto-90fae6d2.jpeg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3"/>
              </a:rPr>
              <a:t>https://fotografie.at/galerie/image/479030-m%C3%A4nnerportrait-hans-aus-indien/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4"/>
              </a:rPr>
              <a:t>https://upload.wikimedia.org/wikipedia/commons/e/ee/Peter-siegele_2017_portraitfoto.jpg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5"/>
              </a:rPr>
              <a:t>https://upload.wikimedia.org/wikipedia/commons/1/1c/Peter_Moser_Portraitfoto_720.jpg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6"/>
              </a:rPr>
              <a:t>https://upload.wikimedia.org/wikipedia/commons/4/44/Portraitfoto_von_J%C3%B6rn_Ipsen.jpg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7"/>
              </a:rPr>
              <a:t>https://www.das-portrait.com/wp-content/uploads/2022/04/fotostudio-das-portraitfrankfurt-portraitfoto-slide-1.jpg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8"/>
              </a:rPr>
              <a:t>https://image.jimcdn.com/app/cms/image/transf/dimension=1024x2048:format=jpg/path/s2047a22fa411eadc/image/i4bcb8a8185144d96/version/1483175995/image.jpg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9"/>
              </a:rPr>
              <a:t>https://pixnio.com/free-images/2017/02/25/2017-02-25-07-04-03.jpg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10"/>
              </a:rPr>
              <a:t>https://www.publicdomainpictures.net/pictures/240000/nahled/woman-blue-eyes-portrait.jpg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11"/>
              </a:rPr>
              <a:t>https://pixnio.com/free-images/2017/03/22/2017-03-22-12-07-37.jpg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12"/>
              </a:rPr>
              <a:t>https://pixnio.com/de/menschen/frauen/frau-glamour-portrait-madchen-frau-menschengesicht-schon-attraktiv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8BBFB2"/>
                </a:solidFill>
                <a:hlinkClick r:id="rId13"/>
              </a:rPr>
              <a:t>https://pixnio.com/de/menschen/frauen/frau-mode-portrait-glamour-auge-huebschesmaedchen-gesicht-attraktive</a:t>
            </a:r>
            <a:r>
              <a:rPr lang="en-US" sz="1400" dirty="0">
                <a:solidFill>
                  <a:srgbClr val="8BBFB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553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49249F-EAE9-4FFD-B89C-722E05899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solidFill>
                  <a:srgbClr val="FF0000"/>
                </a:solidFill>
              </a:rPr>
              <a:t>Hinweise zum Erstellen der Präsentation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948F9C-A5DF-49A9-B6F8-4DEB8FC62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dirty="0">
                <a:solidFill>
                  <a:srgbClr val="FF0000"/>
                </a:solidFill>
              </a:rPr>
              <a:t>Aufgrund noch bestehender Unsicherheiten bzgl. des Urheberrechts bei KI-generierten Artefakten, können wir keine fertige Präsentation anbieten. </a:t>
            </a:r>
          </a:p>
          <a:p>
            <a:r>
              <a:rPr lang="de-DE" sz="2400" dirty="0">
                <a:solidFill>
                  <a:srgbClr val="FF0000"/>
                </a:solidFill>
              </a:rPr>
              <a:t>Die folgenden Folien bieten Ihnen eine Gestaltungsgrundlage für die Präsentation der Ampelabfrage. </a:t>
            </a:r>
          </a:p>
          <a:p>
            <a:r>
              <a:rPr lang="de-DE" sz="2400" dirty="0">
                <a:solidFill>
                  <a:srgbClr val="FF0000"/>
                </a:solidFill>
              </a:rPr>
              <a:t>Kopieren Sie immer die drei Folien aus den Abschnitten „Maschine wahr“ bzw. „Mensch wahr“. Es wurden bereits entsprechende Links gesetzt. </a:t>
            </a:r>
          </a:p>
          <a:p>
            <a:r>
              <a:rPr lang="de-DE" sz="2400" dirty="0">
                <a:solidFill>
                  <a:srgbClr val="FF0000"/>
                </a:solidFill>
              </a:rPr>
              <a:t>Füllen Sie die Folien 4-7 mit Bilder oder Videos aus den Internetseiten, die wir Ihnen auf der letzten Folie „Linkliste“ vorschlagen. </a:t>
            </a:r>
          </a:p>
          <a:p>
            <a:r>
              <a:rPr lang="de-DE" sz="2400" dirty="0">
                <a:solidFill>
                  <a:srgbClr val="FF0000"/>
                </a:solidFill>
              </a:rPr>
              <a:t>Löschen Sie diese Folie und die roten Hinweisfelder auf den Folien 4-7. </a:t>
            </a:r>
          </a:p>
          <a:p>
            <a:pPr marL="0" indent="0">
              <a:buNone/>
            </a:pPr>
            <a:endParaRPr lang="de-DE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222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016F89-7EA3-44C0-B700-C3506F333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5400" b="1" dirty="0">
                <a:solidFill>
                  <a:srgbClr val="8BBFB2"/>
                </a:solidFill>
              </a:rPr>
              <a:t>Wer war hier kreativ?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59B549-B0A4-4EF8-A205-28A92ABDF6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FCEA10"/>
                </a:solidFill>
              </a:rPr>
              <a:t>Die folgenden Abbildungen sind real oder wurden von einem KI-System generiert. </a:t>
            </a:r>
          </a:p>
          <a:p>
            <a:r>
              <a:rPr lang="de-DE" dirty="0">
                <a:solidFill>
                  <a:srgbClr val="FCEA10"/>
                </a:solidFill>
              </a:rPr>
              <a:t>Entscheide dich für …, indem du … hoch hältst.</a:t>
            </a:r>
          </a:p>
          <a:p>
            <a:pPr lvl="1"/>
            <a:r>
              <a:rPr lang="de-DE" dirty="0">
                <a:solidFill>
                  <a:srgbClr val="FCEA10"/>
                </a:solidFill>
              </a:rPr>
              <a:t>KI-generiert = roter Stift</a:t>
            </a:r>
          </a:p>
          <a:p>
            <a:pPr lvl="1"/>
            <a:r>
              <a:rPr lang="de-DE" dirty="0">
                <a:solidFill>
                  <a:srgbClr val="FCEA10"/>
                </a:solidFill>
              </a:rPr>
              <a:t>real = grüner Stift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52DE549-4161-4C6F-A9C1-FD6664BB1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34000" y="5767389"/>
            <a:ext cx="127635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711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E1CE45F-0EA2-439B-BF93-60F3BB05D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2835C932-F54A-43CE-ADA1-21B82E6DB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Rechteck 5">
            <a:hlinkClick r:id="rId2" action="ppaction://hlinksldjump"/>
            <a:extLst>
              <a:ext uri="{FF2B5EF4-FFF2-40B4-BE49-F238E27FC236}">
                <a16:creationId xmlns:a16="http://schemas.microsoft.com/office/drawing/2014/main" id="{C4369A51-ACC5-4609-85A5-5F65569DF9C0}"/>
              </a:ext>
            </a:extLst>
          </p:cNvPr>
          <p:cNvSpPr/>
          <p:nvPr/>
        </p:nvSpPr>
        <p:spPr>
          <a:xfrm>
            <a:off x="838200" y="5200648"/>
            <a:ext cx="5181600" cy="976313"/>
          </a:xfrm>
          <a:prstGeom prst="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Maschine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57364D7-1B98-4833-A75E-474C6D9AAE45}"/>
              </a:ext>
            </a:extLst>
          </p:cNvPr>
          <p:cNvSpPr/>
          <p:nvPr/>
        </p:nvSpPr>
        <p:spPr>
          <a:xfrm>
            <a:off x="6172200" y="5200647"/>
            <a:ext cx="5181600" cy="976313"/>
          </a:xfrm>
          <a:prstGeom prst="rect">
            <a:avLst/>
          </a:prstGeom>
          <a:solidFill>
            <a:srgbClr val="8BBF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Mensch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8D898C7-DF74-4E5B-A32C-E03332029041}"/>
              </a:ext>
            </a:extLst>
          </p:cNvPr>
          <p:cNvSpPr txBox="1"/>
          <p:nvPr/>
        </p:nvSpPr>
        <p:spPr>
          <a:xfrm rot="1651303">
            <a:off x="8072583" y="751012"/>
            <a:ext cx="2447637" cy="160043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Maschine wahr</a:t>
            </a:r>
          </a:p>
          <a:p>
            <a:endParaRPr lang="de-DE" dirty="0"/>
          </a:p>
          <a:p>
            <a:r>
              <a:rPr lang="de-DE" dirty="0"/>
              <a:t>Der Button „Maschine“ führt zur Lösungsfolie „Maschine leuchtet“. </a:t>
            </a:r>
          </a:p>
          <a:p>
            <a:r>
              <a:rPr lang="de-DE" dirty="0"/>
              <a:t>Der Button „Mensch“ führt zur Folie „Mensch falsch“.</a:t>
            </a:r>
          </a:p>
        </p:txBody>
      </p:sp>
    </p:spTree>
    <p:extLst>
      <p:ext uri="{BB962C8B-B14F-4D97-AF65-F5344CB8AC3E}">
        <p14:creationId xmlns:p14="http://schemas.microsoft.com/office/powerpoint/2010/main" val="1670268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674D988-D1E1-4C9B-8FAD-B41EBE13D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5400" b="1" dirty="0">
                <a:solidFill>
                  <a:srgbClr val="8BBFB2"/>
                </a:solidFill>
              </a:rPr>
              <a:t>Wer war hier kreativ?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AC503A4-40B0-4ED9-B2B0-45906DBAE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90063" y="2063605"/>
            <a:ext cx="3116118" cy="3009887"/>
          </a:xfrm>
          <a:prstGeom prst="rect">
            <a:avLst/>
          </a:prstGeom>
        </p:spPr>
      </p:pic>
      <p:pic>
        <p:nvPicPr>
          <p:cNvPr id="8" name="Grafik 7">
            <a:hlinkClick r:id="rId4" action="ppaction://hlinksldjump"/>
            <a:extLst>
              <a:ext uri="{FF2B5EF4-FFF2-40B4-BE49-F238E27FC236}">
                <a16:creationId xmlns:a16="http://schemas.microsoft.com/office/drawing/2014/main" id="{26B13FEE-C92D-4A37-B00F-1A4270C499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48609" y="2063605"/>
            <a:ext cx="3116118" cy="3009887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C57D004-EAA0-4545-A499-79479B8B08DF}"/>
              </a:ext>
            </a:extLst>
          </p:cNvPr>
          <p:cNvSpPr txBox="1"/>
          <p:nvPr/>
        </p:nvSpPr>
        <p:spPr>
          <a:xfrm rot="1370239">
            <a:off x="4872181" y="5206535"/>
            <a:ext cx="2447637" cy="1039356"/>
          </a:xfrm>
          <a:prstGeom prst="leftArrow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Führt zur Folie „Maschine leuchtet“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9758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692EDB1-3973-4159-B3CC-B852710BB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EE57D64-8AF0-4345-A4E0-2185E0A4BA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B15D4C0-397A-4872-86FA-F54FF6D9966F}"/>
              </a:ext>
            </a:extLst>
          </p:cNvPr>
          <p:cNvSpPr txBox="1"/>
          <p:nvPr/>
        </p:nvSpPr>
        <p:spPr>
          <a:xfrm>
            <a:off x="6659419" y="6240218"/>
            <a:ext cx="2447637" cy="611386"/>
          </a:xfrm>
          <a:prstGeom prst="leftArrow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Führt zur nächsten 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7838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E1CE45F-0EA2-439B-BF93-60F3BB05D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2835C932-F54A-43CE-ADA1-21B82E6DB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4369A51-ACC5-4609-85A5-5F65569DF9C0}"/>
              </a:ext>
            </a:extLst>
          </p:cNvPr>
          <p:cNvSpPr/>
          <p:nvPr/>
        </p:nvSpPr>
        <p:spPr>
          <a:xfrm>
            <a:off x="838200" y="5200648"/>
            <a:ext cx="5181600" cy="976313"/>
          </a:xfrm>
          <a:prstGeom prst="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Maschine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7" name="Rechteck 6">
            <a:hlinkClick r:id="rId2" action="ppaction://hlinksldjump"/>
            <a:extLst>
              <a:ext uri="{FF2B5EF4-FFF2-40B4-BE49-F238E27FC236}">
                <a16:creationId xmlns:a16="http://schemas.microsoft.com/office/drawing/2014/main" id="{757364D7-1B98-4833-A75E-474C6D9AAE45}"/>
              </a:ext>
            </a:extLst>
          </p:cNvPr>
          <p:cNvSpPr/>
          <p:nvPr/>
        </p:nvSpPr>
        <p:spPr>
          <a:xfrm>
            <a:off x="6172200" y="5200647"/>
            <a:ext cx="5181600" cy="976313"/>
          </a:xfrm>
          <a:prstGeom prst="rect">
            <a:avLst/>
          </a:prstGeom>
          <a:solidFill>
            <a:srgbClr val="8BBF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rgbClr val="1F3461"/>
                </a:solidFill>
              </a:rPr>
              <a:t>Mensch</a:t>
            </a:r>
            <a:endParaRPr lang="de-DE" b="1" dirty="0">
              <a:solidFill>
                <a:srgbClr val="1F3461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7CE4E94-D2B3-4AEE-B32B-E990933D1521}"/>
              </a:ext>
            </a:extLst>
          </p:cNvPr>
          <p:cNvSpPr txBox="1"/>
          <p:nvPr/>
        </p:nvSpPr>
        <p:spPr>
          <a:xfrm rot="1651303">
            <a:off x="8072583" y="751012"/>
            <a:ext cx="2447637" cy="160043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Mensch wahr</a:t>
            </a:r>
          </a:p>
          <a:p>
            <a:endParaRPr lang="de-DE" dirty="0"/>
          </a:p>
          <a:p>
            <a:r>
              <a:rPr lang="de-DE" dirty="0"/>
              <a:t>Der Button „Mensch“ führt zur Lösungsfolie „Mensch leuchtet“. </a:t>
            </a:r>
          </a:p>
          <a:p>
            <a:r>
              <a:rPr lang="de-DE" dirty="0"/>
              <a:t>Der Button „Maschine führt zur Folie „Maschine falsch“.</a:t>
            </a:r>
          </a:p>
        </p:txBody>
      </p:sp>
    </p:spTree>
    <p:extLst>
      <p:ext uri="{BB962C8B-B14F-4D97-AF65-F5344CB8AC3E}">
        <p14:creationId xmlns:p14="http://schemas.microsoft.com/office/powerpoint/2010/main" val="1719834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674D988-D1E1-4C9B-8FAD-B41EBE13D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5400" b="1" dirty="0">
                <a:solidFill>
                  <a:srgbClr val="8BBFB2"/>
                </a:solidFill>
              </a:rPr>
              <a:t>Wer war hier kreativ?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C57D004-EAA0-4545-A499-79479B8B08DF}"/>
              </a:ext>
            </a:extLst>
          </p:cNvPr>
          <p:cNvSpPr txBox="1"/>
          <p:nvPr/>
        </p:nvSpPr>
        <p:spPr>
          <a:xfrm rot="1370239">
            <a:off x="8818539" y="5507738"/>
            <a:ext cx="2447637" cy="1039356"/>
          </a:xfrm>
          <a:prstGeom prst="leftArrow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Führt zur Folie „Mensch leuchtet“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C29F2BC-96A2-4D8B-BE37-23D6C799B1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85820" y="2063605"/>
            <a:ext cx="3116118" cy="3009887"/>
          </a:xfrm>
          <a:prstGeom prst="rect">
            <a:avLst/>
          </a:prstGeom>
        </p:spPr>
      </p:pic>
      <p:pic>
        <p:nvPicPr>
          <p:cNvPr id="11" name="Grafik 10">
            <a:hlinkClick r:id="rId4" action="ppaction://hlinksldjump"/>
            <a:extLst>
              <a:ext uri="{FF2B5EF4-FFF2-40B4-BE49-F238E27FC236}">
                <a16:creationId xmlns:a16="http://schemas.microsoft.com/office/drawing/2014/main" id="{73B9AAC4-5D76-4F67-9B68-D3801EE6B4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54719" y="2063605"/>
            <a:ext cx="3116118" cy="300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299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756CB77-B68B-4344-B78B-CC7F6BAB8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F718769-E0EF-4395-AF4E-7F8BB5EA5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952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658</Words>
  <Application>Microsoft Office PowerPoint</Application>
  <PresentationFormat>Breitbild</PresentationFormat>
  <Paragraphs>55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</vt:lpstr>
      <vt:lpstr>Künstler:in unbekannt</vt:lpstr>
      <vt:lpstr>Hinweise zum Erstellen der Präsentation</vt:lpstr>
      <vt:lpstr>Wer war hier kreativ?</vt:lpstr>
      <vt:lpstr>PowerPoint-Präsentation</vt:lpstr>
      <vt:lpstr>Wer war hier kreativ?</vt:lpstr>
      <vt:lpstr>PowerPoint-Präsentation</vt:lpstr>
      <vt:lpstr>PowerPoint-Präsentation</vt:lpstr>
      <vt:lpstr>Wer war hier kreativ?</vt:lpstr>
      <vt:lpstr>PowerPoint-Präsentation</vt:lpstr>
      <vt:lpstr>Linkliste zu KI-Artefakten </vt:lpstr>
      <vt:lpstr>Linkliste zu menschlichen Erzeugnissen </vt:lpstr>
      <vt:lpstr>Linkliste zu menschlichen Erzeugnissen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Aufnahme einer Präsentation</dc:title>
  <dc:creator>Orians, A.J.</dc:creator>
  <cp:lastModifiedBy>Müller-Unterweger, Michaela (DDI)</cp:lastModifiedBy>
  <cp:revision>61</cp:revision>
  <dcterms:modified xsi:type="dcterms:W3CDTF">2023-09-11T07:07:43Z</dcterms:modified>
</cp:coreProperties>
</file>